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74" r:id="rId4"/>
    <p:sldId id="260" r:id="rId5"/>
    <p:sldId id="263" r:id="rId6"/>
    <p:sldId id="258" r:id="rId7"/>
    <p:sldId id="271" r:id="rId8"/>
    <p:sldId id="259" r:id="rId9"/>
    <p:sldId id="278" r:id="rId10"/>
    <p:sldId id="261" r:id="rId11"/>
    <p:sldId id="285" r:id="rId12"/>
    <p:sldId id="279" r:id="rId13"/>
    <p:sldId id="280" r:id="rId14"/>
    <p:sldId id="282" r:id="rId15"/>
    <p:sldId id="276" r:id="rId16"/>
    <p:sldId id="281" r:id="rId17"/>
    <p:sldId id="277" r:id="rId18"/>
    <p:sldId id="262" r:id="rId19"/>
    <p:sldId id="268" r:id="rId20"/>
    <p:sldId id="264" r:id="rId21"/>
    <p:sldId id="283" r:id="rId22"/>
    <p:sldId id="284" r:id="rId23"/>
    <p:sldId id="273" r:id="rId24"/>
    <p:sldId id="286" r:id="rId25"/>
    <p:sldId id="275" r:id="rId26"/>
    <p:sldId id="267" r:id="rId27"/>
    <p:sldId id="27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85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69BA-1519-4F4D-AAFA-3A1F30EBC184}" type="doc">
      <dgm:prSet loTypeId="urn:microsoft.com/office/officeart/2005/8/layout/pList2" loCatId="list" qsTypeId="urn:microsoft.com/office/officeart/2005/8/quickstyle/3d6" qsCatId="3D" csTypeId="urn:microsoft.com/office/officeart/2005/8/colors/accent1_2" csCatId="accent1" phldr="1"/>
      <dgm:spPr/>
    </dgm:pt>
    <dgm:pt modelId="{16EE6045-50BC-43ED-970A-99D0C0CCC018}">
      <dgm:prSet phldrT="[Texte]"/>
      <dgm:spPr/>
      <dgm:t>
        <a:bodyPr/>
        <a:lstStyle/>
        <a:p>
          <a:r>
            <a:rPr lang="fr-FR" dirty="0" smtClean="0"/>
            <a:t>-17 AURA</a:t>
          </a:r>
          <a:endParaRPr lang="fr-FR" dirty="0"/>
        </a:p>
      </dgm:t>
    </dgm:pt>
    <dgm:pt modelId="{C7B3C018-2221-4F38-AD85-D2D0AC406457}" type="parTrans" cxnId="{8A03B6C7-01B8-47D0-8C1E-2F54D01388FE}">
      <dgm:prSet/>
      <dgm:spPr/>
      <dgm:t>
        <a:bodyPr/>
        <a:lstStyle/>
        <a:p>
          <a:endParaRPr lang="fr-FR"/>
        </a:p>
      </dgm:t>
    </dgm:pt>
    <dgm:pt modelId="{71F08352-90BD-4C69-91C9-93BE36D80382}" type="sibTrans" cxnId="{8A03B6C7-01B8-47D0-8C1E-2F54D01388FE}">
      <dgm:prSet/>
      <dgm:spPr/>
      <dgm:t>
        <a:bodyPr/>
        <a:lstStyle/>
        <a:p>
          <a:endParaRPr lang="fr-FR"/>
        </a:p>
      </dgm:t>
    </dgm:pt>
    <dgm:pt modelId="{03EC9B53-9850-4F6F-9681-03248D3096F5}">
      <dgm:prSet phldrT="[Texte]"/>
      <dgm:spPr/>
      <dgm:t>
        <a:bodyPr/>
        <a:lstStyle/>
        <a:p>
          <a:r>
            <a:rPr lang="fr-FR" smtClean="0"/>
            <a:t>-</a:t>
          </a:r>
          <a:r>
            <a:rPr lang="fr-FR" dirty="0" smtClean="0"/>
            <a:t>18 CF</a:t>
          </a:r>
          <a:endParaRPr lang="fr-FR" dirty="0"/>
        </a:p>
      </dgm:t>
    </dgm:pt>
    <dgm:pt modelId="{1B0C42BE-4952-4D2A-B922-9513CFBA81A8}" type="parTrans" cxnId="{A3C88014-9699-4BE9-B765-94A8D9129D84}">
      <dgm:prSet/>
      <dgm:spPr/>
      <dgm:t>
        <a:bodyPr/>
        <a:lstStyle/>
        <a:p>
          <a:endParaRPr lang="fr-FR"/>
        </a:p>
      </dgm:t>
    </dgm:pt>
    <dgm:pt modelId="{2433DCB9-C423-4733-8992-E882468466F9}" type="sibTrans" cxnId="{A3C88014-9699-4BE9-B765-94A8D9129D84}">
      <dgm:prSet/>
      <dgm:spPr/>
      <dgm:t>
        <a:bodyPr/>
        <a:lstStyle/>
        <a:p>
          <a:endParaRPr lang="fr-FR"/>
        </a:p>
      </dgm:t>
    </dgm:pt>
    <dgm:pt modelId="{45E947D5-9F99-4120-945B-94646A5BDFCA}">
      <dgm:prSet phldrT="[Texte]"/>
      <dgm:spPr/>
      <dgm:t>
        <a:bodyPr/>
        <a:lstStyle/>
        <a:p>
          <a:r>
            <a:rPr lang="fr-FR" smtClean="0"/>
            <a:t>ESPOIRS </a:t>
          </a:r>
          <a:r>
            <a:rPr lang="fr-FR" dirty="0" smtClean="0"/>
            <a:t>PRENAT</a:t>
          </a:r>
          <a:endParaRPr lang="fr-FR" dirty="0"/>
        </a:p>
      </dgm:t>
    </dgm:pt>
    <dgm:pt modelId="{88D0D426-8C99-42C5-8C8C-90BBAA3A5814}" type="parTrans" cxnId="{65C2647C-0EEA-4504-AFCC-33B7AD75EFD3}">
      <dgm:prSet/>
      <dgm:spPr/>
      <dgm:t>
        <a:bodyPr/>
        <a:lstStyle/>
        <a:p>
          <a:endParaRPr lang="fr-FR"/>
        </a:p>
      </dgm:t>
    </dgm:pt>
    <dgm:pt modelId="{B36FB6DE-BAF8-4E38-B6B9-45EDACCE4DAC}" type="sibTrans" cxnId="{65C2647C-0EEA-4504-AFCC-33B7AD75EFD3}">
      <dgm:prSet/>
      <dgm:spPr/>
      <dgm:t>
        <a:bodyPr/>
        <a:lstStyle/>
        <a:p>
          <a:endParaRPr lang="fr-FR"/>
        </a:p>
      </dgm:t>
    </dgm:pt>
    <dgm:pt modelId="{B698A37A-7445-4F84-A124-BCEA5A5B5C53}">
      <dgm:prSet phldrT="[Texte]"/>
      <dgm:spPr/>
      <dgm:t>
        <a:bodyPr/>
        <a:lstStyle/>
        <a:p>
          <a:r>
            <a:rPr lang="fr-FR" smtClean="0"/>
            <a:t>NATIONALE2</a:t>
          </a:r>
          <a:endParaRPr lang="fr-FR" dirty="0"/>
        </a:p>
      </dgm:t>
    </dgm:pt>
    <dgm:pt modelId="{1417EF7D-6FA2-49FA-A87C-034704EF5FF8}" type="parTrans" cxnId="{8FCEA27C-0377-4125-AB8E-EA7FE7573986}">
      <dgm:prSet/>
      <dgm:spPr/>
      <dgm:t>
        <a:bodyPr/>
        <a:lstStyle/>
        <a:p>
          <a:endParaRPr lang="fr-FR"/>
        </a:p>
      </dgm:t>
    </dgm:pt>
    <dgm:pt modelId="{196C0879-5520-4837-8E52-1CC00EC3B522}" type="sibTrans" cxnId="{8FCEA27C-0377-4125-AB8E-EA7FE7573986}">
      <dgm:prSet/>
      <dgm:spPr/>
      <dgm:t>
        <a:bodyPr/>
        <a:lstStyle/>
        <a:p>
          <a:endParaRPr lang="fr-FR"/>
        </a:p>
      </dgm:t>
    </dgm:pt>
    <dgm:pt modelId="{FC027BF4-C01B-4C95-8090-342AD366EEB5}">
      <dgm:prSet phldrT="[Texte]"/>
      <dgm:spPr/>
      <dgm:t>
        <a:bodyPr/>
        <a:lstStyle/>
        <a:p>
          <a:r>
            <a:rPr lang="fr-FR" dirty="0" smtClean="0"/>
            <a:t>-18 AURA</a:t>
          </a:r>
          <a:endParaRPr lang="fr-FR" dirty="0"/>
        </a:p>
      </dgm:t>
    </dgm:pt>
    <dgm:pt modelId="{78212D81-C030-44E7-AF3A-F32F74A63C7D}" type="parTrans" cxnId="{6860893F-E96F-4A65-9C28-D46BA7936A88}">
      <dgm:prSet/>
      <dgm:spPr/>
    </dgm:pt>
    <dgm:pt modelId="{7A1C9E65-D78B-481C-B6F0-5433367A7CC8}" type="sibTrans" cxnId="{6860893F-E96F-4A65-9C28-D46BA7936A88}">
      <dgm:prSet/>
      <dgm:spPr/>
    </dgm:pt>
    <dgm:pt modelId="{A033F52F-EA8D-4F0C-9C39-40FB42E3C4BF}" type="pres">
      <dgm:prSet presAssocID="{C95269BA-1519-4F4D-AAFA-3A1F30EBC184}" presName="Name0" presStyleCnt="0">
        <dgm:presLayoutVars>
          <dgm:dir/>
          <dgm:resizeHandles val="exact"/>
        </dgm:presLayoutVars>
      </dgm:prSet>
      <dgm:spPr/>
    </dgm:pt>
    <dgm:pt modelId="{63B32563-ABBF-4033-9FD7-8DA9DD7DFB4F}" type="pres">
      <dgm:prSet presAssocID="{C95269BA-1519-4F4D-AAFA-3A1F30EBC184}" presName="bkgdShp" presStyleLbl="alignAccFollowNode1" presStyleIdx="0" presStyleCnt="1"/>
      <dgm:spPr/>
    </dgm:pt>
    <dgm:pt modelId="{4B11EDD9-A29C-4371-B664-C6D5FA1A8887}" type="pres">
      <dgm:prSet presAssocID="{C95269BA-1519-4F4D-AAFA-3A1F30EBC184}" presName="linComp" presStyleCnt="0"/>
      <dgm:spPr/>
    </dgm:pt>
    <dgm:pt modelId="{C79809BC-7FEA-4B8D-8410-DA45BCE76BBE}" type="pres">
      <dgm:prSet presAssocID="{16EE6045-50BC-43ED-970A-99D0C0CCC018}" presName="compNode" presStyleCnt="0"/>
      <dgm:spPr/>
    </dgm:pt>
    <dgm:pt modelId="{505859EB-912A-40E0-B329-6DAA57178B1C}" type="pres">
      <dgm:prSet presAssocID="{16EE6045-50BC-43ED-970A-99D0C0CCC0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EB1039-B606-45A2-92C7-44F1F89F3893}" type="pres">
      <dgm:prSet presAssocID="{16EE6045-50BC-43ED-970A-99D0C0CCC018}" presName="invisiNode" presStyleLbl="node1" presStyleIdx="0" presStyleCnt="5"/>
      <dgm:spPr/>
    </dgm:pt>
    <dgm:pt modelId="{D5ADC89F-6BC8-456E-BC69-CF23C91F485D}" type="pres">
      <dgm:prSet presAssocID="{16EE6045-50BC-43ED-970A-99D0C0CCC018}" presName="imagNode" presStyleLbl="fgImgPlace1" presStyleIdx="0" presStyleCnt="5" custLinFactNeighborX="5023" custLinFactNeighborY="34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3A2AABE-E3DB-467C-9FE1-2FB6AA7FC123}" type="pres">
      <dgm:prSet presAssocID="{71F08352-90BD-4C69-91C9-93BE36D80382}" presName="sibTrans" presStyleLbl="sibTrans2D1" presStyleIdx="0" presStyleCnt="0"/>
      <dgm:spPr/>
      <dgm:t>
        <a:bodyPr/>
        <a:lstStyle/>
        <a:p>
          <a:endParaRPr lang="fr-FR"/>
        </a:p>
      </dgm:t>
    </dgm:pt>
    <dgm:pt modelId="{DF5BE13A-DCB2-419F-9E3D-920120E5B00A}" type="pres">
      <dgm:prSet presAssocID="{FC027BF4-C01B-4C95-8090-342AD366EEB5}" presName="compNode" presStyleCnt="0"/>
      <dgm:spPr/>
    </dgm:pt>
    <dgm:pt modelId="{38B39430-28B8-437B-8A7F-F157D6203C3F}" type="pres">
      <dgm:prSet presAssocID="{FC027BF4-C01B-4C95-8090-342AD366EE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8250FA-6A34-434C-897B-3AE1D7D0571A}" type="pres">
      <dgm:prSet presAssocID="{FC027BF4-C01B-4C95-8090-342AD366EEB5}" presName="invisiNode" presStyleLbl="node1" presStyleIdx="1" presStyleCnt="5"/>
      <dgm:spPr/>
    </dgm:pt>
    <dgm:pt modelId="{8816F006-E1C2-44DE-A68E-191FF6C3B836}" type="pres">
      <dgm:prSet presAssocID="{FC027BF4-C01B-4C95-8090-342AD366EEB5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8B4A52C-724C-4B3A-82E8-D71B1DC14FDE}" type="pres">
      <dgm:prSet presAssocID="{7A1C9E65-D78B-481C-B6F0-5433367A7CC8}" presName="sibTrans" presStyleLbl="sibTrans2D1" presStyleIdx="0" presStyleCnt="0"/>
      <dgm:spPr/>
    </dgm:pt>
    <dgm:pt modelId="{9467C599-4C1B-4151-8BD6-C1AD1E05AF90}" type="pres">
      <dgm:prSet presAssocID="{03EC9B53-9850-4F6F-9681-03248D3096F5}" presName="compNode" presStyleCnt="0"/>
      <dgm:spPr/>
    </dgm:pt>
    <dgm:pt modelId="{AE918FBD-A26C-41B1-B120-AB3955066508}" type="pres">
      <dgm:prSet presAssocID="{03EC9B53-9850-4F6F-9681-03248D3096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235FD3-F3B8-4005-A395-94B723B3F09B}" type="pres">
      <dgm:prSet presAssocID="{03EC9B53-9850-4F6F-9681-03248D3096F5}" presName="invisiNode" presStyleLbl="node1" presStyleIdx="2" presStyleCnt="5"/>
      <dgm:spPr/>
    </dgm:pt>
    <dgm:pt modelId="{06B62AF3-ADD6-43FC-92DA-26DF64345753}" type="pres">
      <dgm:prSet presAssocID="{03EC9B53-9850-4F6F-9681-03248D3096F5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C6095B8-C8BC-4083-A42A-F66A24B21B40}" type="pres">
      <dgm:prSet presAssocID="{2433DCB9-C423-4733-8992-E882468466F9}" presName="sibTrans" presStyleLbl="sibTrans2D1" presStyleIdx="0" presStyleCnt="0"/>
      <dgm:spPr/>
      <dgm:t>
        <a:bodyPr/>
        <a:lstStyle/>
        <a:p>
          <a:endParaRPr lang="fr-FR"/>
        </a:p>
      </dgm:t>
    </dgm:pt>
    <dgm:pt modelId="{4C12D6F0-8A54-407E-8CF5-FC1E84758403}" type="pres">
      <dgm:prSet presAssocID="{45E947D5-9F99-4120-945B-94646A5BDFCA}" presName="compNode" presStyleCnt="0"/>
      <dgm:spPr/>
    </dgm:pt>
    <dgm:pt modelId="{A0F3739C-B9F5-461B-9D5E-0B3E8CD5ACC2}" type="pres">
      <dgm:prSet presAssocID="{45E947D5-9F99-4120-945B-94646A5BDFC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642E73-7844-4E2B-BBA1-66D9ED203C3B}" type="pres">
      <dgm:prSet presAssocID="{45E947D5-9F99-4120-945B-94646A5BDFCA}" presName="invisiNode" presStyleLbl="node1" presStyleIdx="3" presStyleCnt="5"/>
      <dgm:spPr/>
    </dgm:pt>
    <dgm:pt modelId="{26FC23E5-7EBD-4590-AC4B-7862F8EF7E05}" type="pres">
      <dgm:prSet presAssocID="{45E947D5-9F99-4120-945B-94646A5BDFCA}" presName="imagNode" presStyleLbl="fgImgPlace1" presStyleIdx="3" presStyleCnt="5" custLinFactNeighborX="2876" custLinFactNeighborY="-56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0429EEE-4768-44A9-B82F-0B35D11C8B5F}" type="pres">
      <dgm:prSet presAssocID="{B36FB6DE-BAF8-4E38-B6B9-45EDACCE4DAC}" presName="sibTrans" presStyleLbl="sibTrans2D1" presStyleIdx="0" presStyleCnt="0"/>
      <dgm:spPr/>
      <dgm:t>
        <a:bodyPr/>
        <a:lstStyle/>
        <a:p>
          <a:endParaRPr lang="fr-FR"/>
        </a:p>
      </dgm:t>
    </dgm:pt>
    <dgm:pt modelId="{5AEC0E50-1D22-4C9E-8310-BA8F07DC5854}" type="pres">
      <dgm:prSet presAssocID="{B698A37A-7445-4F84-A124-BCEA5A5B5C53}" presName="compNode" presStyleCnt="0"/>
      <dgm:spPr/>
    </dgm:pt>
    <dgm:pt modelId="{49954B56-32CF-4AAC-8600-3595509B4A77}" type="pres">
      <dgm:prSet presAssocID="{B698A37A-7445-4F84-A124-BCEA5A5B5C5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4B95DA-B616-4B25-9BDE-B1FAC28C5A65}" type="pres">
      <dgm:prSet presAssocID="{B698A37A-7445-4F84-A124-BCEA5A5B5C53}" presName="invisiNode" presStyleLbl="node1" presStyleIdx="4" presStyleCnt="5"/>
      <dgm:spPr/>
    </dgm:pt>
    <dgm:pt modelId="{08EAD5D1-9CB7-41CF-9C81-47FBCB641D5B}" type="pres">
      <dgm:prSet presAssocID="{B698A37A-7445-4F84-A124-BCEA5A5B5C53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B3A3B24-A4D6-4E75-8111-E52D7B486C4F}" type="presOf" srcId="{7A1C9E65-D78B-481C-B6F0-5433367A7CC8}" destId="{F8B4A52C-724C-4B3A-82E8-D71B1DC14FDE}" srcOrd="0" destOrd="0" presId="urn:microsoft.com/office/officeart/2005/8/layout/pList2"/>
    <dgm:cxn modelId="{65C2647C-0EEA-4504-AFCC-33B7AD75EFD3}" srcId="{C95269BA-1519-4F4D-AAFA-3A1F30EBC184}" destId="{45E947D5-9F99-4120-945B-94646A5BDFCA}" srcOrd="3" destOrd="0" parTransId="{88D0D426-8C99-42C5-8C8C-90BBAA3A5814}" sibTransId="{B36FB6DE-BAF8-4E38-B6B9-45EDACCE4DAC}"/>
    <dgm:cxn modelId="{A3C88014-9699-4BE9-B765-94A8D9129D84}" srcId="{C95269BA-1519-4F4D-AAFA-3A1F30EBC184}" destId="{03EC9B53-9850-4F6F-9681-03248D3096F5}" srcOrd="2" destOrd="0" parTransId="{1B0C42BE-4952-4D2A-B922-9513CFBA81A8}" sibTransId="{2433DCB9-C423-4733-8992-E882468466F9}"/>
    <dgm:cxn modelId="{E74B9CFC-0280-4B4D-B303-8E22A5DB5626}" type="presOf" srcId="{FC027BF4-C01B-4C95-8090-342AD366EEB5}" destId="{38B39430-28B8-437B-8A7F-F157D6203C3F}" srcOrd="0" destOrd="0" presId="urn:microsoft.com/office/officeart/2005/8/layout/pList2"/>
    <dgm:cxn modelId="{3E9B300E-F402-4B16-AAD7-3366DCDAD371}" type="presOf" srcId="{16EE6045-50BC-43ED-970A-99D0C0CCC018}" destId="{505859EB-912A-40E0-B329-6DAA57178B1C}" srcOrd="0" destOrd="0" presId="urn:microsoft.com/office/officeart/2005/8/layout/pList2"/>
    <dgm:cxn modelId="{134CDA8C-999A-478F-80F5-D7FA58730BBF}" type="presOf" srcId="{B36FB6DE-BAF8-4E38-B6B9-45EDACCE4DAC}" destId="{20429EEE-4768-44A9-B82F-0B35D11C8B5F}" srcOrd="0" destOrd="0" presId="urn:microsoft.com/office/officeart/2005/8/layout/pList2"/>
    <dgm:cxn modelId="{8A03B6C7-01B8-47D0-8C1E-2F54D01388FE}" srcId="{C95269BA-1519-4F4D-AAFA-3A1F30EBC184}" destId="{16EE6045-50BC-43ED-970A-99D0C0CCC018}" srcOrd="0" destOrd="0" parTransId="{C7B3C018-2221-4F38-AD85-D2D0AC406457}" sibTransId="{71F08352-90BD-4C69-91C9-93BE36D80382}"/>
    <dgm:cxn modelId="{C49F0887-BAA1-4C41-9520-4DC8F494CD9E}" type="presOf" srcId="{B698A37A-7445-4F84-A124-BCEA5A5B5C53}" destId="{49954B56-32CF-4AAC-8600-3595509B4A77}" srcOrd="0" destOrd="0" presId="urn:microsoft.com/office/officeart/2005/8/layout/pList2"/>
    <dgm:cxn modelId="{29BD6AEE-1735-4580-8E50-DFC11B153AE1}" type="presOf" srcId="{71F08352-90BD-4C69-91C9-93BE36D80382}" destId="{33A2AABE-E3DB-467C-9FE1-2FB6AA7FC123}" srcOrd="0" destOrd="0" presId="urn:microsoft.com/office/officeart/2005/8/layout/pList2"/>
    <dgm:cxn modelId="{5D72C9D8-86D5-4B59-8F6F-C457FDACD6B3}" type="presOf" srcId="{C95269BA-1519-4F4D-AAFA-3A1F30EBC184}" destId="{A033F52F-EA8D-4F0C-9C39-40FB42E3C4BF}" srcOrd="0" destOrd="0" presId="urn:microsoft.com/office/officeart/2005/8/layout/pList2"/>
    <dgm:cxn modelId="{6860893F-E96F-4A65-9C28-D46BA7936A88}" srcId="{C95269BA-1519-4F4D-AAFA-3A1F30EBC184}" destId="{FC027BF4-C01B-4C95-8090-342AD366EEB5}" srcOrd="1" destOrd="0" parTransId="{78212D81-C030-44E7-AF3A-F32F74A63C7D}" sibTransId="{7A1C9E65-D78B-481C-B6F0-5433367A7CC8}"/>
    <dgm:cxn modelId="{77A81096-594A-45F1-B1F1-402F08415C06}" type="presOf" srcId="{03EC9B53-9850-4F6F-9681-03248D3096F5}" destId="{AE918FBD-A26C-41B1-B120-AB3955066508}" srcOrd="0" destOrd="0" presId="urn:microsoft.com/office/officeart/2005/8/layout/pList2"/>
    <dgm:cxn modelId="{8FCEA27C-0377-4125-AB8E-EA7FE7573986}" srcId="{C95269BA-1519-4F4D-AAFA-3A1F30EBC184}" destId="{B698A37A-7445-4F84-A124-BCEA5A5B5C53}" srcOrd="4" destOrd="0" parTransId="{1417EF7D-6FA2-49FA-A87C-034704EF5FF8}" sibTransId="{196C0879-5520-4837-8E52-1CC00EC3B522}"/>
    <dgm:cxn modelId="{A5EB8925-53A9-4186-9C94-0C8E9CAF17A9}" type="presOf" srcId="{45E947D5-9F99-4120-945B-94646A5BDFCA}" destId="{A0F3739C-B9F5-461B-9D5E-0B3E8CD5ACC2}" srcOrd="0" destOrd="0" presId="urn:microsoft.com/office/officeart/2005/8/layout/pList2"/>
    <dgm:cxn modelId="{7A2611E3-341F-471A-B6EE-4E7ED1C3477A}" type="presOf" srcId="{2433DCB9-C423-4733-8992-E882468466F9}" destId="{BC6095B8-C8BC-4083-A42A-F66A24B21B40}" srcOrd="0" destOrd="0" presId="urn:microsoft.com/office/officeart/2005/8/layout/pList2"/>
    <dgm:cxn modelId="{B3F15586-019C-4AD9-A35E-61F2A83AD9F0}" type="presParOf" srcId="{A033F52F-EA8D-4F0C-9C39-40FB42E3C4BF}" destId="{63B32563-ABBF-4033-9FD7-8DA9DD7DFB4F}" srcOrd="0" destOrd="0" presId="urn:microsoft.com/office/officeart/2005/8/layout/pList2"/>
    <dgm:cxn modelId="{13621BCB-8BDC-4288-BF9A-A2DFA263A1CE}" type="presParOf" srcId="{A033F52F-EA8D-4F0C-9C39-40FB42E3C4BF}" destId="{4B11EDD9-A29C-4371-B664-C6D5FA1A8887}" srcOrd="1" destOrd="0" presId="urn:microsoft.com/office/officeart/2005/8/layout/pList2"/>
    <dgm:cxn modelId="{F224F358-EE27-4B0E-B108-1AD6E1B1E721}" type="presParOf" srcId="{4B11EDD9-A29C-4371-B664-C6D5FA1A8887}" destId="{C79809BC-7FEA-4B8D-8410-DA45BCE76BBE}" srcOrd="0" destOrd="0" presId="urn:microsoft.com/office/officeart/2005/8/layout/pList2"/>
    <dgm:cxn modelId="{1E22A99C-D903-403D-B09E-27CF302B2DF5}" type="presParOf" srcId="{C79809BC-7FEA-4B8D-8410-DA45BCE76BBE}" destId="{505859EB-912A-40E0-B329-6DAA57178B1C}" srcOrd="0" destOrd="0" presId="urn:microsoft.com/office/officeart/2005/8/layout/pList2"/>
    <dgm:cxn modelId="{74A451A1-7146-4C44-91DC-F16FC97F6643}" type="presParOf" srcId="{C79809BC-7FEA-4B8D-8410-DA45BCE76BBE}" destId="{BAEB1039-B606-45A2-92C7-44F1F89F3893}" srcOrd="1" destOrd="0" presId="urn:microsoft.com/office/officeart/2005/8/layout/pList2"/>
    <dgm:cxn modelId="{3E9E406B-F8A3-44D7-AE9B-FA0E0965BF50}" type="presParOf" srcId="{C79809BC-7FEA-4B8D-8410-DA45BCE76BBE}" destId="{D5ADC89F-6BC8-456E-BC69-CF23C91F485D}" srcOrd="2" destOrd="0" presId="urn:microsoft.com/office/officeart/2005/8/layout/pList2"/>
    <dgm:cxn modelId="{0DCBCA49-7322-42FB-B8DB-01A8614FDFF7}" type="presParOf" srcId="{4B11EDD9-A29C-4371-B664-C6D5FA1A8887}" destId="{33A2AABE-E3DB-467C-9FE1-2FB6AA7FC123}" srcOrd="1" destOrd="0" presId="urn:microsoft.com/office/officeart/2005/8/layout/pList2"/>
    <dgm:cxn modelId="{DDE6D526-6796-443B-9E44-8C1DF85D84BF}" type="presParOf" srcId="{4B11EDD9-A29C-4371-B664-C6D5FA1A8887}" destId="{DF5BE13A-DCB2-419F-9E3D-920120E5B00A}" srcOrd="2" destOrd="0" presId="urn:microsoft.com/office/officeart/2005/8/layout/pList2"/>
    <dgm:cxn modelId="{1F4FB366-7FB9-4FDA-AC5C-50E212B385BD}" type="presParOf" srcId="{DF5BE13A-DCB2-419F-9E3D-920120E5B00A}" destId="{38B39430-28B8-437B-8A7F-F157D6203C3F}" srcOrd="0" destOrd="0" presId="urn:microsoft.com/office/officeart/2005/8/layout/pList2"/>
    <dgm:cxn modelId="{106E2E3B-9119-4DCF-B07E-844E603B652C}" type="presParOf" srcId="{DF5BE13A-DCB2-419F-9E3D-920120E5B00A}" destId="{AA8250FA-6A34-434C-897B-3AE1D7D0571A}" srcOrd="1" destOrd="0" presId="urn:microsoft.com/office/officeart/2005/8/layout/pList2"/>
    <dgm:cxn modelId="{9381DD85-7A38-4DE6-972E-01BC53B7357C}" type="presParOf" srcId="{DF5BE13A-DCB2-419F-9E3D-920120E5B00A}" destId="{8816F006-E1C2-44DE-A68E-191FF6C3B836}" srcOrd="2" destOrd="0" presId="urn:microsoft.com/office/officeart/2005/8/layout/pList2"/>
    <dgm:cxn modelId="{E8AC85B1-20D8-43AB-9D0D-A21E2686504F}" type="presParOf" srcId="{4B11EDD9-A29C-4371-B664-C6D5FA1A8887}" destId="{F8B4A52C-724C-4B3A-82E8-D71B1DC14FDE}" srcOrd="3" destOrd="0" presId="urn:microsoft.com/office/officeart/2005/8/layout/pList2"/>
    <dgm:cxn modelId="{F68DB560-8A40-473F-8EC1-8CC1B23D5381}" type="presParOf" srcId="{4B11EDD9-A29C-4371-B664-C6D5FA1A8887}" destId="{9467C599-4C1B-4151-8BD6-C1AD1E05AF90}" srcOrd="4" destOrd="0" presId="urn:microsoft.com/office/officeart/2005/8/layout/pList2"/>
    <dgm:cxn modelId="{FB3ED53C-BFEF-43A9-9AB5-34EAB17AEE1B}" type="presParOf" srcId="{9467C599-4C1B-4151-8BD6-C1AD1E05AF90}" destId="{AE918FBD-A26C-41B1-B120-AB3955066508}" srcOrd="0" destOrd="0" presId="urn:microsoft.com/office/officeart/2005/8/layout/pList2"/>
    <dgm:cxn modelId="{25345D5C-A295-4E5E-A64F-EBD6CD207FD5}" type="presParOf" srcId="{9467C599-4C1B-4151-8BD6-C1AD1E05AF90}" destId="{30235FD3-F3B8-4005-A395-94B723B3F09B}" srcOrd="1" destOrd="0" presId="urn:microsoft.com/office/officeart/2005/8/layout/pList2"/>
    <dgm:cxn modelId="{8A9E2818-395C-48E0-B22F-C75DC83B9113}" type="presParOf" srcId="{9467C599-4C1B-4151-8BD6-C1AD1E05AF90}" destId="{06B62AF3-ADD6-43FC-92DA-26DF64345753}" srcOrd="2" destOrd="0" presId="urn:microsoft.com/office/officeart/2005/8/layout/pList2"/>
    <dgm:cxn modelId="{267618BE-08CE-496E-9AF8-FAFDFEA295B1}" type="presParOf" srcId="{4B11EDD9-A29C-4371-B664-C6D5FA1A8887}" destId="{BC6095B8-C8BC-4083-A42A-F66A24B21B40}" srcOrd="5" destOrd="0" presId="urn:microsoft.com/office/officeart/2005/8/layout/pList2"/>
    <dgm:cxn modelId="{5FC17609-AFBC-40EA-9402-25520FA2D199}" type="presParOf" srcId="{4B11EDD9-A29C-4371-B664-C6D5FA1A8887}" destId="{4C12D6F0-8A54-407E-8CF5-FC1E84758403}" srcOrd="6" destOrd="0" presId="urn:microsoft.com/office/officeart/2005/8/layout/pList2"/>
    <dgm:cxn modelId="{8DC91734-9B6E-486E-80E6-C4830726906F}" type="presParOf" srcId="{4C12D6F0-8A54-407E-8CF5-FC1E84758403}" destId="{A0F3739C-B9F5-461B-9D5E-0B3E8CD5ACC2}" srcOrd="0" destOrd="0" presId="urn:microsoft.com/office/officeart/2005/8/layout/pList2"/>
    <dgm:cxn modelId="{071E22D6-3EEE-4C2E-A075-F6D726BC290E}" type="presParOf" srcId="{4C12D6F0-8A54-407E-8CF5-FC1E84758403}" destId="{AA642E73-7844-4E2B-BBA1-66D9ED203C3B}" srcOrd="1" destOrd="0" presId="urn:microsoft.com/office/officeart/2005/8/layout/pList2"/>
    <dgm:cxn modelId="{80F31186-9E0B-4987-813A-D7F1CB56932C}" type="presParOf" srcId="{4C12D6F0-8A54-407E-8CF5-FC1E84758403}" destId="{26FC23E5-7EBD-4590-AC4B-7862F8EF7E05}" srcOrd="2" destOrd="0" presId="urn:microsoft.com/office/officeart/2005/8/layout/pList2"/>
    <dgm:cxn modelId="{6A6D275D-377A-47C5-9845-08AB6C828057}" type="presParOf" srcId="{4B11EDD9-A29C-4371-B664-C6D5FA1A8887}" destId="{20429EEE-4768-44A9-B82F-0B35D11C8B5F}" srcOrd="7" destOrd="0" presId="urn:microsoft.com/office/officeart/2005/8/layout/pList2"/>
    <dgm:cxn modelId="{CBFF6DBE-8342-4CEE-B274-DD6216461F2C}" type="presParOf" srcId="{4B11EDD9-A29C-4371-B664-C6D5FA1A8887}" destId="{5AEC0E50-1D22-4C9E-8310-BA8F07DC5854}" srcOrd="8" destOrd="0" presId="urn:microsoft.com/office/officeart/2005/8/layout/pList2"/>
    <dgm:cxn modelId="{5A02378D-4308-4E48-B6C8-E723DC9B5C93}" type="presParOf" srcId="{5AEC0E50-1D22-4C9E-8310-BA8F07DC5854}" destId="{49954B56-32CF-4AAC-8600-3595509B4A77}" srcOrd="0" destOrd="0" presId="urn:microsoft.com/office/officeart/2005/8/layout/pList2"/>
    <dgm:cxn modelId="{4933A367-DF2D-4059-B603-99E86717F910}" type="presParOf" srcId="{5AEC0E50-1D22-4C9E-8310-BA8F07DC5854}" destId="{174B95DA-B616-4B25-9BDE-B1FAC28C5A65}" srcOrd="1" destOrd="0" presId="urn:microsoft.com/office/officeart/2005/8/layout/pList2"/>
    <dgm:cxn modelId="{15EE9D68-F0ED-415E-B725-F7A1E10EE4B6}" type="presParOf" srcId="{5AEC0E50-1D22-4C9E-8310-BA8F07DC5854}" destId="{08EAD5D1-9CB7-41CF-9C81-47FBCB641D5B}" srcOrd="2" destOrd="0" presId="urn:microsoft.com/office/officeart/2005/8/layout/p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63AEA3-376B-4FA1-A365-DD1DC78BA26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F53508F-424E-401D-8353-92CEE5B4B457}">
      <dgm:prSet phldrT="[Texte]" custT="1"/>
      <dgm:spPr/>
      <dgm:t>
        <a:bodyPr/>
        <a:lstStyle/>
        <a:p>
          <a:r>
            <a:rPr lang="fr-FR" sz="8000" dirty="0" smtClean="0">
              <a:latin typeface="Agency FB" pitchFamily="34" charset="0"/>
            </a:rPr>
            <a:t>ACADEMIE</a:t>
          </a:r>
          <a:endParaRPr lang="fr-FR" sz="8000" dirty="0">
            <a:latin typeface="Agency FB" pitchFamily="34" charset="0"/>
          </a:endParaRPr>
        </a:p>
      </dgm:t>
    </dgm:pt>
    <dgm:pt modelId="{3811D80B-8B7D-4C62-8AFD-E3E4AA1BAE88}" type="parTrans" cxnId="{4FBBD209-C477-4459-90BF-547B5B7BBF77}">
      <dgm:prSet/>
      <dgm:spPr/>
      <dgm:t>
        <a:bodyPr/>
        <a:lstStyle/>
        <a:p>
          <a:endParaRPr lang="fr-FR"/>
        </a:p>
      </dgm:t>
    </dgm:pt>
    <dgm:pt modelId="{7B54403B-BCCA-425B-948A-7130AD226A3A}" type="sibTrans" cxnId="{4FBBD209-C477-4459-90BF-547B5B7BBF77}">
      <dgm:prSet/>
      <dgm:spPr/>
      <dgm:t>
        <a:bodyPr/>
        <a:lstStyle/>
        <a:p>
          <a:endParaRPr lang="fr-FR"/>
        </a:p>
      </dgm:t>
    </dgm:pt>
    <dgm:pt modelId="{56C8F356-3958-4BCA-8C1A-F42F6BC61E1E}" type="pres">
      <dgm:prSet presAssocID="{1763AEA3-376B-4FA1-A365-DD1DC78BA269}" presName="arrowDiagram" presStyleCnt="0">
        <dgm:presLayoutVars>
          <dgm:chMax val="5"/>
          <dgm:dir/>
          <dgm:resizeHandles val="exact"/>
        </dgm:presLayoutVars>
      </dgm:prSet>
      <dgm:spPr/>
    </dgm:pt>
    <dgm:pt modelId="{078D8FC6-0FD1-4732-BEF6-3251943BBB34}" type="pres">
      <dgm:prSet presAssocID="{1763AEA3-376B-4FA1-A365-DD1DC78BA269}" presName="arrow" presStyleLbl="bgShp" presStyleIdx="0" presStyleCnt="1" custLinFactNeighborX="6172" custLinFactNeighborY="2292"/>
      <dgm:spPr/>
    </dgm:pt>
    <dgm:pt modelId="{C112E4F4-0009-4ABF-9BE2-826F62A16E77}" type="pres">
      <dgm:prSet presAssocID="{1763AEA3-376B-4FA1-A365-DD1DC78BA269}" presName="arrowDiagram1" presStyleCnt="0">
        <dgm:presLayoutVars>
          <dgm:bulletEnabled val="1"/>
        </dgm:presLayoutVars>
      </dgm:prSet>
      <dgm:spPr/>
    </dgm:pt>
    <dgm:pt modelId="{180DBF56-59C5-4C6F-8431-A43DE414B6CD}" type="pres">
      <dgm:prSet presAssocID="{CF53508F-424E-401D-8353-92CEE5B4B457}" presName="bullet1" presStyleLbl="node1" presStyleIdx="0" presStyleCnt="1"/>
      <dgm:spPr/>
    </dgm:pt>
    <dgm:pt modelId="{AB9D901C-56CE-4217-A680-CB3A1A83B664}" type="pres">
      <dgm:prSet presAssocID="{CF53508F-424E-401D-8353-92CEE5B4B457}" presName="textBox1" presStyleLbl="revTx" presStyleIdx="0" presStyleCnt="1" custScaleX="250000" custScaleY="27033" custLinFactX="-9180" custLinFactNeighborX="-100000" custLinFactNeighborY="-231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FBBD209-C477-4459-90BF-547B5B7BBF77}" srcId="{1763AEA3-376B-4FA1-A365-DD1DC78BA269}" destId="{CF53508F-424E-401D-8353-92CEE5B4B457}" srcOrd="0" destOrd="0" parTransId="{3811D80B-8B7D-4C62-8AFD-E3E4AA1BAE88}" sibTransId="{7B54403B-BCCA-425B-948A-7130AD226A3A}"/>
    <dgm:cxn modelId="{981B2B2E-8AD4-4AD5-B714-A0221E272803}" type="presOf" srcId="{1763AEA3-376B-4FA1-A365-DD1DC78BA269}" destId="{56C8F356-3958-4BCA-8C1A-F42F6BC61E1E}" srcOrd="0" destOrd="0" presId="urn:microsoft.com/office/officeart/2005/8/layout/arrow2"/>
    <dgm:cxn modelId="{4BB4BB05-391F-40E5-8C2E-C2D9EDC053C3}" type="presOf" srcId="{CF53508F-424E-401D-8353-92CEE5B4B457}" destId="{AB9D901C-56CE-4217-A680-CB3A1A83B664}" srcOrd="0" destOrd="0" presId="urn:microsoft.com/office/officeart/2005/8/layout/arrow2"/>
    <dgm:cxn modelId="{165F9952-DA80-4646-8532-A5A28B0A623E}" type="presParOf" srcId="{56C8F356-3958-4BCA-8C1A-F42F6BC61E1E}" destId="{078D8FC6-0FD1-4732-BEF6-3251943BBB34}" srcOrd="0" destOrd="0" presId="urn:microsoft.com/office/officeart/2005/8/layout/arrow2"/>
    <dgm:cxn modelId="{0FE88CE8-3DA2-47C4-8178-E3037A21C54D}" type="presParOf" srcId="{56C8F356-3958-4BCA-8C1A-F42F6BC61E1E}" destId="{C112E4F4-0009-4ABF-9BE2-826F62A16E77}" srcOrd="1" destOrd="0" presId="urn:microsoft.com/office/officeart/2005/8/layout/arrow2"/>
    <dgm:cxn modelId="{512107A0-321C-440A-A465-3A15AF0CDE9E}" type="presParOf" srcId="{C112E4F4-0009-4ABF-9BE2-826F62A16E77}" destId="{180DBF56-59C5-4C6F-8431-A43DE414B6CD}" srcOrd="0" destOrd="0" presId="urn:microsoft.com/office/officeart/2005/8/layout/arrow2"/>
    <dgm:cxn modelId="{E2E38D86-D7DC-4B77-AA8A-52B5094DC72F}" type="presParOf" srcId="{C112E4F4-0009-4ABF-9BE2-826F62A16E77}" destId="{AB9D901C-56CE-4217-A680-CB3A1A83B664}" srcOrd="1" destOrd="0" presId="urn:microsoft.com/office/officeart/2005/8/layout/arrow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F246672-5551-4F15-B4FD-6A38BEA11771}" type="datetimeFigureOut">
              <a:rPr lang="fr-FR" smtClean="0"/>
              <a:pPr/>
              <a:t>23/03/2022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92684A7-369C-4CF9-AC6A-268A77142D1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-st-etienne.fr/fr/universite/presentation/facultes-et-instituts.html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iv-st-etienne.fr/fr/recherche-2.html" TargetMode="External"/><Relationship Id="rId5" Type="http://schemas.openxmlformats.org/officeDocument/2006/relationships/hyperlink" Target="https://www.univ-st-etienne.fr/fr/choisir-l-ujm/decouvrir-saint-etienne.html" TargetMode="External"/><Relationship Id="rId4" Type="http://schemas.openxmlformats.org/officeDocument/2006/relationships/hyperlink" Target="https://www.univ-st-etienne.fr/fr/universite/les-campus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34818" name="Picture 2" descr="Académie Saint-Etienne Handball : “Former des hommes avant de former des joueur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14554"/>
            <a:ext cx="9144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71802" y="214290"/>
            <a:ext cx="578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sz="2400" b="1" cap="all" dirty="0"/>
              <a:t>ACADÉMIE </a:t>
            </a:r>
            <a:r>
              <a:rPr lang="fr-FR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SAINT-ETIENNE</a:t>
            </a:r>
            <a:r>
              <a:rPr lang="fr-FR" sz="2400" b="1" cap="all" dirty="0"/>
              <a:t> HANDBALL : “FORMER DES HOMMES AVANT DE FORMER DES JOUEURS”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32770" name="Picture 2" descr="Peut être une image de 2 personnes et personnes debout"/>
          <p:cNvPicPr>
            <a:picLocks noChangeAspect="1" noChangeArrowheads="1"/>
          </p:cNvPicPr>
          <p:nvPr/>
        </p:nvPicPr>
        <p:blipFill>
          <a:blip r:embed="rId3"/>
          <a:srcRect l="5615" t="18961" r="7347"/>
          <a:stretch>
            <a:fillRect/>
          </a:stretch>
        </p:blipFill>
        <p:spPr bwMode="auto">
          <a:xfrm>
            <a:off x="571472" y="2357430"/>
            <a:ext cx="2214578" cy="2747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786050" y="214290"/>
            <a:ext cx="61436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 mois un </a:t>
            </a: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intervenant extérieur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vient animer une séance d’entraînement au sein de l’Académie.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le mois de novembre, c’est Raphaël LE GUELVOUD salarié du club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monteil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handball, à Monistrol-sur-Loire qui est venu entraîner les joueurs. Il est également responsable des sélections départementales de la Loire. Il a conclu une semaine axée sur le thème de l'enchaînement de tâches en attaque. 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L'idée c'est d'ouvrir l'outil académie aux clubs avoisinants et de </a:t>
            </a: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créer des liens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pouvoir échanger et travailler ensemble. </a:t>
            </a:r>
          </a:p>
        </p:txBody>
      </p:sp>
      <p:pic>
        <p:nvPicPr>
          <p:cNvPr id="32781" name="Picture 13" descr="https://scontent-cdg2-1.xx.fbcdn.net/v/t39.30808-6/s600x600/249931044_328299142436589_6479794485749909921_n.jpg?_nc_cat=107&amp;ccb=1-5&amp;_nc_sid=8bfeb9&amp;_nc_ohc=ozFa3uHyP2oAX-1pJsY&amp;_nc_ht=scontent-cdg2-1.xx&amp;oh=00_AT-XJuMqMQ0C4fMuqOFqhTUcebVmia5Mm7jz_j5-9kV3OA&amp;oe=61E998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643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72941344_393963915870111_711173562699929096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267890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786050" y="214290"/>
            <a:ext cx="61436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Petit retour sur la rencontre entre les joueurs de l’Académie et </a:t>
            </a:r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DEGOUY</a:t>
            </a:r>
            <a:r>
              <a:rPr lang="fr-FR" dirty="0" smtClean="0"/>
              <a:t> l’entraîneur adjoint de Patrice </a:t>
            </a:r>
            <a:r>
              <a:rPr lang="fr-FR" dirty="0" err="1" smtClean="0"/>
              <a:t>Canayer</a:t>
            </a:r>
            <a:r>
              <a:rPr lang="fr-FR" dirty="0" smtClean="0"/>
              <a:t> à </a:t>
            </a:r>
            <a:r>
              <a:rPr lang="fr-F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Montpellier</a:t>
            </a:r>
            <a:r>
              <a:rPr lang="fr-FR" dirty="0" smtClean="0"/>
              <a:t>.</a:t>
            </a:r>
          </a:p>
          <a:p>
            <a:pPr algn="ctr"/>
            <a:r>
              <a:rPr lang="fr-FR" dirty="0" smtClean="0"/>
              <a:t>Jeudi dernier, en marge du HANDELITE les joueurs de l’Académie ont eu l’honneur de participer à une séance d’entraînement animée par David DEGOUY.</a:t>
            </a:r>
          </a:p>
          <a:p>
            <a:pPr algn="ctr"/>
            <a:r>
              <a:rPr lang="fr-FR" dirty="0" smtClean="0"/>
              <a:t>Cela leur a permis de mesurer tout le travail qu’il fallait exécuter pour atteindre le haut niveau notamment en matière d’investissement et d’intensité.</a:t>
            </a:r>
            <a:endParaRPr lang="fr-FR" dirty="0"/>
          </a:p>
        </p:txBody>
      </p:sp>
      <p:pic>
        <p:nvPicPr>
          <p:cNvPr id="8" name="Image 7" descr="272859825_393963809203455_353228091369730268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4143380"/>
            <a:ext cx="361949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272851266_393963905870112_3989374843957449983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214686"/>
            <a:ext cx="361280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500430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Suivi médical </a:t>
            </a:r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6446" y="1643050"/>
            <a:ext cx="33575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FR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kiné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club Clément réalise un Bilan complet et personnalisé. </a:t>
            </a:r>
          </a:p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assure un suivi et intervient les lundis sur place en cas de blessures ou de soins.</a:t>
            </a:r>
          </a:p>
          <a:p>
            <a:pPr algn="just"/>
            <a:endParaRPr lang="fr-FR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St Etienne Handball entretient un partenariat avec le médecin du sport </a:t>
            </a:r>
            <a:r>
              <a:rPr lang="fr-FR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docteur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LAFLEUR du centre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Orthéo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qui réalise un bilan et un ECG en début de saison, ainsi que des  </a:t>
            </a:r>
            <a:r>
              <a:rPr lang="fr-F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rdv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dans les plus brefs délais en cas d’urgence.  </a:t>
            </a:r>
            <a:endParaRPr lang="fr-FR" i="1" dirty="0"/>
          </a:p>
        </p:txBody>
      </p:sp>
      <p:pic>
        <p:nvPicPr>
          <p:cNvPr id="49154" name="Picture 2" descr="Peut être une image de une personne ou plus et tex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5714976" cy="464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0430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Suivi médical </a:t>
            </a:r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9135" r="8653"/>
          <a:stretch>
            <a:fillRect/>
          </a:stretch>
        </p:blipFill>
        <p:spPr bwMode="auto">
          <a:xfrm>
            <a:off x="0" y="1785926"/>
            <a:ext cx="407195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 l="9134" r="8654"/>
          <a:stretch>
            <a:fillRect/>
          </a:stretch>
        </p:blipFill>
        <p:spPr bwMode="auto">
          <a:xfrm>
            <a:off x="4181299" y="4071942"/>
            <a:ext cx="4962701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 l="9615" r="9134"/>
          <a:stretch>
            <a:fillRect/>
          </a:stretch>
        </p:blipFill>
        <p:spPr bwMode="auto">
          <a:xfrm>
            <a:off x="0" y="4143380"/>
            <a:ext cx="44016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/>
          <a:srcRect l="12500" r="12019"/>
          <a:stretch>
            <a:fillRect/>
          </a:stretch>
        </p:blipFill>
        <p:spPr bwMode="auto">
          <a:xfrm>
            <a:off x="4214778" y="1071546"/>
            <a:ext cx="4929222" cy="301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6182" y="214290"/>
            <a:ext cx="452876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Volume horaire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" y="2214554"/>
          <a:ext cx="8929716" cy="42148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10082"/>
                <a:gridCol w="1739000"/>
                <a:gridCol w="1550388"/>
                <a:gridCol w="1410082"/>
                <a:gridCol w="1410082"/>
                <a:gridCol w="1410082"/>
              </a:tblGrid>
              <a:tr h="966803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LUNDI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MARDI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MERCREDI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JEUDI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VENDREDI</a:t>
                      </a:r>
                      <a:endParaRPr lang="fr-FR" dirty="0"/>
                    </a:p>
                  </a:txBody>
                  <a:tcPr anchor="ctr"/>
                </a:tc>
              </a:tr>
              <a:tr h="117155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13h -14h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Muscu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/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+Renforcement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Muscu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03824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17h15 à 18h45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Préparation </a:t>
                      </a: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physique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Handball</a:t>
                      </a: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Académie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Handball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Académie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03824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19h à 20h30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(Handball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club</a:t>
                      </a:r>
                      <a:endParaRPr lang="fr-FR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Potentiels )</a:t>
                      </a:r>
                      <a:endParaRPr lang="fr-FR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(Handball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club</a:t>
                      </a:r>
                      <a:endParaRPr lang="fr-FR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Potentiels) </a:t>
                      </a:r>
                      <a:endParaRPr lang="fr-FR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Handball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club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(Handball</a:t>
                      </a:r>
                      <a:r>
                        <a:rPr lang="fr-F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club</a:t>
                      </a:r>
                      <a:endParaRPr lang="fr-FR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Potentiels )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Handball</a:t>
                      </a:r>
                    </a:p>
                    <a:p>
                      <a:pPr algn="ctr"/>
                      <a:r>
                        <a:rPr lang="fr-F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club</a:t>
                      </a:r>
                      <a:endParaRPr lang="fr-F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643306" cy="175574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643306" y="214290"/>
            <a:ext cx="492922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Structure scolaire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 l="42826" t="37088" r="43448" b="33036"/>
          <a:stretch>
            <a:fillRect/>
          </a:stretch>
        </p:blipFill>
        <p:spPr bwMode="auto">
          <a:xfrm>
            <a:off x="6429388" y="4786298"/>
            <a:ext cx="17859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2000240"/>
            <a:ext cx="87154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Présentation du Cité scolaire Monnet Fourneyron - Lycée Monnet Fourneyron - site Portail rouge, établissement Public de Saint Étienne (42).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lycée propose un enseignement général. En voie générale, lors de la rentrée de l'année scolaire 2020 - 2021 ses effectifs étaient de 448 lycéens des classes de Seconde à la Terminale.</a:t>
            </a:r>
            <a:b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niveau de résultat au baccalauréat général du Cité scolaire Monnet Fourneyron - Lycée Monnet Fourneyron - site Portail rouge pour l'ensemble des séries est de 96% de réussite, dont 66% de réussite avec une mention. </a:t>
            </a:r>
          </a:p>
          <a:p>
            <a:pPr algn="ctr"/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séries proposées par le Cité scolaire Monnet Fourneyron - Lycée Monnet Fourneyron - site Portail rouge sont :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L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ES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S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STMG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 STD2A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643306" cy="175574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71736" y="214291"/>
            <a:ext cx="607223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Structure scolaire </a:t>
            </a:r>
            <a:r>
              <a:rPr lang="fr-F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Post bac</a:t>
            </a:r>
            <a:endParaRPr lang="fr-FR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85926"/>
            <a:ext cx="87154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université pluridisciplinaire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Située dans la 6ème ville de France où il fait bon vivre, l'Université Jean Monnet (UJM) rassemble près de 20 000 étudiants et plus de 1 500 personnels dont 900 enseignants et enseignants-chercheurs, tous très impliqués dans la vie de l'établissement.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Pluridisciplinaire, l'UJM propose 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4 grands domaines d'enseignement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réparties sur 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5 campus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: Arts, Lettres, Langues / Sciences humaines et sociales / Droit, Economie, Gestion / Sciences, Technologies, Santé.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L’Université Jean Monnet offre également une expertise toute particulière dans l’accompagnement à la réussite étudiante et à l’insertion professionnelle, dans un 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cadre de vie étudiant riche et dynamique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Sa recherche de pointe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et ses labels internationaux de plus en plus nombreux lui confèrent une place indispensable dans la dynamique de site Saint-Étienne Lyon, avec un positionnement croissant à l’échelle nationale et internationale.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développement s’appuie sur une activité de coopération internationale forte et des partenariats public-privé de premier plan au service de la valorisation et du transfert technologique.</a:t>
            </a:r>
          </a:p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Logo de l'université Jean Monnet – Saint Etien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928670"/>
            <a:ext cx="2124075" cy="107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71802" y="214290"/>
            <a:ext cx="492922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Hébergement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Maison Familiale de Saint-Etienne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installée au pied du Parc du Pilat,  près du centre-ville de Saint-Etienne (accessible très facilement grâce au réseau de bus) dans le quartier de la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Métare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bâtiment bénéficie d'un cadre agréable au milieu d'un parc.</a:t>
            </a:r>
            <a:b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71876"/>
            <a:ext cx="4214842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Weeken</a:t>
            </a:r>
            <a:r>
              <a:rPr lang="fr-FR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endParaRPr lang="fr-FR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3438" y="1071546"/>
            <a:ext cx="4214842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Semaine</a:t>
            </a:r>
            <a:endParaRPr lang="fr-FR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122" name="Picture 2" descr="http://www.mfr-stetienne.fr/medias/Image/Vie%20residentielle/PARCIMGP1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14818"/>
            <a:ext cx="1857388" cy="2477470"/>
          </a:xfrm>
          <a:prstGeom prst="rect">
            <a:avLst/>
          </a:prstGeom>
          <a:noFill/>
        </p:spPr>
      </p:pic>
      <p:pic>
        <p:nvPicPr>
          <p:cNvPr id="5124" name="Picture 4" descr="http://www.mfr-stetienne.fr/medias/Image/evenements/BUFFET%202010/BUFFET%202010%2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214686"/>
            <a:ext cx="2759439" cy="20717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429124" y="17859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lycée Benoit Fourneyron,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situé à 500m du lycée Jean Monnet accueille nos jeunes joueurs en semaine.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185736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Les 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joueurs de l’Académie ont combiné pendant 3 jours handball et 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solidaires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Ainsi, lundi 25 octobre ils ont déposé à la Banque Alimentaire les colis qu’ils ont collectés la semaine précédente et ce pour un total de plus de 300kg.</a:t>
            </a:r>
          </a:p>
          <a:p>
            <a:pPr algn="just"/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Mardi une visite du Musée de la mine a été organisé e rappelant ainsi à chacun l’histoire et les valeurs de la ville de Saint-Etienne.</a:t>
            </a:r>
          </a:p>
          <a:p>
            <a:pPr algn="just"/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Enfin ce mercredi, un grapheur est venu les initier à la peinture sur des tonneaux. De superbes réalisations ont été faites, les tonneaux aideront à mettre l’ambiance pour les futurs matchs qui auront lieu à </a:t>
            </a:r>
            <a:r>
              <a:rPr lang="fr-F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Maisonnial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»</a:t>
            </a:r>
            <a:endParaRPr lang="fr-F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2255" y="214290"/>
            <a:ext cx="438589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Stages des 4 Valeurs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1750" name="Picture 6" descr="Peut être une image de une personne ou plus, personnes debout et plein a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71678"/>
            <a:ext cx="342900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content-cdg2-1.xx.fbcdn.net/v/t39.30808-6/s600x600/250167562_328298849103285_1460399538156020772_n.jpg?_nc_cat=107&amp;ccb=1-5&amp;_nc_sid=8bfeb9&amp;_nc_ohc=spPUGfXmGgEAX8zelN3&amp;tn=2rOddtRSybBaxLUt&amp;_nc_ht=scontent-cdg2-1.xx&amp;oh=00_AT9QfU_YC6pwMumRGuzztUvZF8sZkE5D9fLMUgK7PUDDNw&amp;oe=61EAD3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14752"/>
            <a:ext cx="3809995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748" name="Picture 4" descr="https://scontent-cdt1-1.xx.fbcdn.net/v/t39.30808-6/s600x600/249966735_328299129103257_1805228717908142123_n.jpg?_nc_cat=109&amp;ccb=1-5&amp;_nc_sid=8bfeb9&amp;_nc_ohc=UvAEElJDoBgAX-dSfgD&amp;tn=2rOddtRSybBaxLUt&amp;_nc_ht=scontent-cdt1-1.xx&amp;oh=00_AT9jevthe-yyOFpwXJ7lW5aa0D0dF62UhsCNpGhImaijIA&amp;oe=61E9C0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4211">
            <a:off x="4357686" y="285728"/>
            <a:ext cx="4548179" cy="3411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0" name="Picture 2" descr="https://scontent-cdg2-1.xx.fbcdn.net/v/t39.30808-6/s600x600/250627806_328298935769943_7449081503757189496_n.jpg?_nc_cat=108&amp;ccb=1-5&amp;_nc_sid=8bfeb9&amp;_nc_ohc=lB1ce7LmYyYAX--Ng-F&amp;_nc_ht=scontent-cdg2-1.xx&amp;oh=00_AT9Mu60FkuKz3_cPgjkGdJErADVeup8pjT09mgOIgyaDgw&amp;oe=61E97D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2812" y="1785926"/>
            <a:ext cx="90011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fr-FR" sz="1400" dirty="0" smtClean="0"/>
              <a:t>	Le </a:t>
            </a:r>
            <a:r>
              <a:rPr lang="fr-FR" sz="1400" dirty="0"/>
              <a:t>club stéphanois, dont l’équipe première évolue en National 2, est en plein développement. La structure propose aux jeunes joueurs depuis l’année dernière une académie de handball. “</a:t>
            </a:r>
            <a:r>
              <a:rPr lang="fr-FR" sz="1400" i="1" dirty="0"/>
              <a:t>Nous avions besoin d’avoir un recrutement avec une identité locale. Il y a une volonté pour nous de 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former des joueurs </a:t>
            </a:r>
            <a:r>
              <a:rPr lang="fr-FR" sz="1400" i="1" dirty="0"/>
              <a:t>originaires de la Loire</a:t>
            </a:r>
            <a:r>
              <a:rPr lang="fr-FR" sz="1400" dirty="0"/>
              <a:t>” explique Xavier Chapuis, entraîneur au club. Souvent, les jeunes joueurs partent sur les pôles espoirs. C’est pour cela que l’académie reçoit cette saison 19 joueurs, qui sont aussi lycéens à Jean Monnet. Le programme de la semaine est intense avec trois séances de handball, deux de renforcement musculaire et deux autres de jeu avec le club du SEH. “</a:t>
            </a:r>
            <a:r>
              <a:rPr lang="fr-FR" sz="1400" i="1" dirty="0"/>
              <a:t>L’année dernière, nous avions neuf joueurs dans l’académie pour son lancement. Maintenant, nous avons un bon groupe et nous essayons de mettre en place des 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passerelles</a:t>
            </a:r>
            <a:r>
              <a:rPr lang="fr-FR" sz="1400" i="1" dirty="0"/>
              <a:t> pour que les jeunes puissent continuer à apprendre avec les plus anciens</a:t>
            </a:r>
            <a:r>
              <a:rPr lang="fr-FR" sz="1400" dirty="0"/>
              <a:t>”. </a:t>
            </a:r>
          </a:p>
          <a:p>
            <a:pPr algn="just" fontAlgn="base"/>
            <a:r>
              <a:rPr lang="fr-FR" sz="1400" dirty="0"/>
              <a:t> </a:t>
            </a:r>
          </a:p>
          <a:p>
            <a:pPr algn="just" fontAlgn="base"/>
            <a:r>
              <a:rPr lang="fr-FR" sz="1400" dirty="0" smtClean="0"/>
              <a:t>	Chaque </a:t>
            </a:r>
            <a:r>
              <a:rPr lang="fr-FR" sz="1400" dirty="0"/>
              <a:t>jeune qui entre à l’académie est en CDI pour trois ans. Après, c’est à eux de gravir les échelons avec les équipes jeunes, puis l’équipe réserve du club en </a:t>
            </a:r>
            <a:r>
              <a:rPr lang="fr-FR" sz="1400" dirty="0" err="1"/>
              <a:t>prénationale</a:t>
            </a:r>
            <a:r>
              <a:rPr lang="fr-FR" sz="1400" dirty="0"/>
              <a:t> qui est constituée uniquement de joueurs de moins de 21 ans, pour enfin toucher au niveau N2 avec l’équipe première. “</a:t>
            </a:r>
            <a:r>
              <a:rPr lang="fr-FR" sz="1400" i="1" dirty="0"/>
              <a:t>Outre l’aspect sportif, on accompagne les jeunes sur leur 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cursus universitaire</a:t>
            </a:r>
            <a:r>
              <a:rPr lang="fr-FR" sz="1400" i="1" dirty="0"/>
              <a:t>. Il y a un vrai 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accompagnement</a:t>
            </a:r>
            <a:r>
              <a:rPr lang="fr-FR" sz="1400" i="1" dirty="0"/>
              <a:t> avec un 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respect des valeurs </a:t>
            </a:r>
            <a:r>
              <a:rPr lang="fr-FR" sz="1400" i="1" dirty="0"/>
              <a:t>que nous souhaitons mettre en place</a:t>
            </a:r>
            <a:r>
              <a:rPr lang="fr-FR" sz="1400" dirty="0"/>
              <a:t>”. Les valeurs, justement, sont chères au staff du Saint-Etienne Handball. Lors des stages mis en place lors des vacances scolaires, le club stéphanois propose des activités qui sortent du cadre. Visite du musée de la mine à </a:t>
            </a:r>
            <a:r>
              <a:rPr lang="fr-FR" sz="1400" dirty="0" err="1"/>
              <a:t>Sainté</a:t>
            </a:r>
            <a:r>
              <a:rPr lang="fr-FR" sz="1400" dirty="0"/>
              <a:t>, ramassage de vivres pour la banque alimentaire ou encore une collecte de jouets à Noël sont au programme de ces stages. Des actions sociales pour inculquer les valeurs de la ville aux jeunes. “</a:t>
            </a:r>
            <a:r>
              <a:rPr lang="fr-FR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Avant de former des joueurs, nous voulons former des hommes</a:t>
            </a:r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”. </a:t>
            </a:r>
            <a:r>
              <a:rPr lang="fr-FR" sz="1400" dirty="0"/>
              <a:t>Depuis la création de l’académie, quatre jeunes ont intégré les séances de l’équipe de National 2</a:t>
            </a:r>
            <a:r>
              <a:rPr lang="fr-FR" dirty="0"/>
              <a:t>. 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8894" y="428604"/>
            <a:ext cx="6215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b="1" i="1" dirty="0" smtClean="0"/>
              <a:t>Créée l’année dernière, </a:t>
            </a:r>
            <a:r>
              <a:rPr lang="fr-FR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l’académie du Saint-Etienne Handball </a:t>
            </a:r>
            <a:r>
              <a:rPr lang="fr-FR" b="1" i="1" dirty="0" smtClean="0"/>
              <a:t>propose une alternative concrète et de qualité aux jeunes handballeurs de la Loire.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29698" name="Picture 2" descr="https://scontent-cdt1-1.xx.fbcdn.net/v/t39.30808-6/s600x600/265897627_360850782514758_7964792871028574303_n.jpg?_nc_cat=106&amp;ccb=1-5&amp;_nc_sid=8bfeb9&amp;_nc_ohc=FIDts0WtRyEAX-HA5Ns&amp;_nc_ht=scontent-cdt1-1.xx&amp;oh=00_AT-P_7RMjAcjpIoT4zO_Z3GRKMxN3E04d9m45tpFPvXNsQ&amp;oe=61E99AD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5217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s://scontent-cdt1-1.xx.fbcdn.net/v/t39.30808-6/s600x600/267821451_364123012187535_202472964961925298_n.jpg?_nc_cat=101&amp;ccb=1-5&amp;_nc_sid=8bfeb9&amp;_nc_ohc=ou8TzzCFFbMAX9-yQaG&amp;_nc_ht=scontent-cdt1-1.xx&amp;oh=00_AT8KBieilCbTBFitVFDKj-r7_4kf16IaM1vFvSBmwIIxKg&amp;oe=61EA1D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143372" y="1428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Les 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joueurs de l’Académie ont participé hier à la 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des jouets 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précédemment collectés en collaboration avec l’association UPPER.</a:t>
            </a:r>
          </a:p>
          <a:p>
            <a:pPr algn="just"/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distribution a lieu dans les 3 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hôpitaux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St-</a:t>
            </a:r>
            <a:r>
              <a:rPr lang="fr-F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Chamond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Firminy et Bellevue ce vendredi 17 décembre et samedi au sein des 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sociaux</a:t>
            </a:r>
            <a:r>
              <a:rPr lang="fr-FR" i="1" dirty="0" smtClean="0"/>
              <a:t>. »</a:t>
            </a:r>
            <a:endParaRPr lang="fr-FR" i="1" dirty="0"/>
          </a:p>
        </p:txBody>
      </p:sp>
      <p:pic>
        <p:nvPicPr>
          <p:cNvPr id="29702" name="Picture 6" descr="https://scontent-cdt1-1.xx.fbcdn.net/v/t39.30808-6/p526x395/263490075_353272026605967_5990742485322967975_n.jpg?_nc_cat=106&amp;ccb=1-5&amp;_nc_sid=8bfeb9&amp;_nc_ohc=Bh3N3q2bzckAX-3EJWX&amp;_nc_ht=scontent-cdt1-1.xx&amp;oh=00_AT8KYzPsfHNXFkl8Zs2eDKpdJIbBnYbt6jtXri2JvtV4mA&amp;oe=61E99B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143380"/>
            <a:ext cx="3714776" cy="24537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71802" y="142852"/>
            <a:ext cx="56435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Les </a:t>
            </a:r>
            <a:r>
              <a:rPr lang="fr-FR" sz="1600" dirty="0" smtClean="0"/>
              <a:t>jeunes de l’Académie sont en stage cette semaine.</a:t>
            </a:r>
          </a:p>
          <a:p>
            <a:pPr algn="ctr"/>
            <a:r>
              <a:rPr lang="fr-FR" sz="1600" dirty="0" smtClean="0"/>
              <a:t>Le thème général retenu est le </a:t>
            </a:r>
            <a:r>
              <a:rPr lang="fr-FR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combat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FR" sz="1600" dirty="0" smtClean="0"/>
              <a:t>Pour bien illustrer cette notion, ils ont participé à une séance au </a:t>
            </a:r>
            <a:r>
              <a:rPr lang="fr-FR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Fight</a:t>
            </a:r>
            <a:r>
              <a:rPr lang="fr-F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Club</a:t>
            </a:r>
            <a:r>
              <a:rPr lang="fr-FR" sz="1600" dirty="0" smtClean="0"/>
              <a:t>, un club de sports de combats qui est sur Saint-Etienne.</a:t>
            </a:r>
          </a:p>
          <a:p>
            <a:pPr algn="ctr"/>
            <a:r>
              <a:rPr lang="fr-FR" sz="1600" dirty="0" smtClean="0"/>
              <a:t>Ils ont pu mesurer toute l’énergie qu’il fallait mettre en œuvre quel que soit le sport pratique et cela leur servira lors des échéances à venir très prochainement.</a:t>
            </a:r>
            <a:endParaRPr lang="fr-FR" sz="1600" dirty="0"/>
          </a:p>
        </p:txBody>
      </p:sp>
      <p:pic>
        <p:nvPicPr>
          <p:cNvPr id="9" name="Image 8" descr="274028535_402784574988045_809835339299320844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286124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273807810_402784518321384_350866380282995406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285992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6" name="Image 5" descr="273811205_403432451589924_191632830082960291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4554"/>
            <a:ext cx="4285195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273930215_403432631589906_34093642509108658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2214554"/>
            <a:ext cx="3356501" cy="251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071802" y="142852"/>
            <a:ext cx="56435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Dans le cadre de leur stage, les joueurs de l’Académie poursuivre leurs activités extra handball en parallèle de leurs entraînements quotidiens.</a:t>
            </a:r>
          </a:p>
          <a:p>
            <a:r>
              <a:rPr lang="fr-FR" sz="1600" dirty="0" smtClean="0"/>
              <a:t>Ils ont réalisé une séance chez </a:t>
            </a:r>
            <a:r>
              <a:rPr lang="fr-FR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Winwin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 smtClean="0"/>
              <a:t>et ont partagé un entraînement de </a:t>
            </a:r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rugby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 smtClean="0"/>
              <a:t>au sein du club d’</a:t>
            </a:r>
            <a:r>
              <a:rPr lang="fr-FR" sz="1600" dirty="0" err="1" smtClean="0"/>
              <a:t>Andrézieux</a:t>
            </a:r>
            <a:r>
              <a:rPr lang="fr-FR" sz="1600" dirty="0" smtClean="0"/>
              <a:t>…</a:t>
            </a:r>
          </a:p>
          <a:p>
            <a:r>
              <a:rPr lang="fr-FR" sz="1600" dirty="0" smtClean="0"/>
              <a:t>De belles opportunités d’exercer de nouvelles activités et faire de </a:t>
            </a:r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belles rencontres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pic>
        <p:nvPicPr>
          <p:cNvPr id="7" name="Image 6" descr="273900271_403432704923232_2524983132493473109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3143248"/>
            <a:ext cx="257238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40962" name="Picture 2" descr="Peut être une image de une personne ou pl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714488"/>
            <a:ext cx="2786050" cy="2794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000364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Parrain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/>
          <a:srcRect l="44473" t="37088" r="23133" b="22733"/>
          <a:stretch>
            <a:fillRect/>
          </a:stretch>
        </p:blipFill>
        <p:spPr bwMode="auto">
          <a:xfrm>
            <a:off x="0" y="1928802"/>
            <a:ext cx="6143668" cy="406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00364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Parrain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Image 5" descr="269604003_388932913039878_414942336910822466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1678"/>
            <a:ext cx="2209072" cy="4786322"/>
          </a:xfrm>
          <a:prstGeom prst="rect">
            <a:avLst/>
          </a:prstGeom>
        </p:spPr>
      </p:pic>
      <p:pic>
        <p:nvPicPr>
          <p:cNvPr id="7" name="Image 6" descr="269676510_388932929706543_438060641736397376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1357322"/>
            <a:ext cx="2538775" cy="5500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0760" y="2786058"/>
            <a:ext cx="2857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Echanges en visioconférence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44034" name="Picture 2" descr="Peut être une image de une personne ou plus, personnes debout et plein air"/>
          <p:cNvPicPr>
            <a:picLocks noChangeAspect="1" noChangeArrowheads="1"/>
          </p:cNvPicPr>
          <p:nvPr/>
        </p:nvPicPr>
        <p:blipFill>
          <a:blip r:embed="rId3"/>
          <a:srcRect l="34221" t="22428" r="13022" b="14772"/>
          <a:stretch>
            <a:fillRect/>
          </a:stretch>
        </p:blipFill>
        <p:spPr bwMode="auto">
          <a:xfrm>
            <a:off x="428596" y="1643050"/>
            <a:ext cx="2605433" cy="4929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472255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Dotation et tarif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 t="15291" b="9708"/>
          <a:stretch>
            <a:fillRect/>
          </a:stretch>
        </p:blipFill>
        <p:spPr bwMode="auto">
          <a:xfrm>
            <a:off x="4071934" y="1000108"/>
            <a:ext cx="4857777" cy="485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2714612" y="1071546"/>
            <a:ext cx="2908168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Ballon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 à dos 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Chasuble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Chaussettes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 </a:t>
            </a:r>
            <a:r>
              <a:rPr lang="fr-FR" sz="2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entrainement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Survêtement</a:t>
            </a:r>
          </a:p>
          <a:p>
            <a:pPr algn="ctr"/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Gourde</a:t>
            </a:r>
          </a:p>
          <a:p>
            <a:pPr algn="ctr"/>
            <a:endParaRPr lang="fr-FR" sz="2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Sweat</a:t>
            </a:r>
            <a:r>
              <a:rPr lang="fr-F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084" y="5143512"/>
            <a:ext cx="58579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euros par mois, c’est le tarif à régler au club tous les mois pour bénéficier de tous ces services </a:t>
            </a:r>
            <a:endParaRPr lang="fr-FR" sz="2800" b="1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 l="53258" t="27816" r="6112" b="18612"/>
          <a:stretch>
            <a:fillRect/>
          </a:stretch>
        </p:blipFill>
        <p:spPr bwMode="auto">
          <a:xfrm>
            <a:off x="3857588" y="0"/>
            <a:ext cx="528641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 l="53294" t="30426" r="6625" b="9821"/>
          <a:stretch>
            <a:fillRect/>
          </a:stretch>
        </p:blipFill>
        <p:spPr bwMode="auto">
          <a:xfrm>
            <a:off x="-1" y="2428868"/>
            <a:ext cx="530488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Peut être une image de texte qui dit ’SAM HB 42 SAINT-ÉTIENNE GÉNÉRATION HANDBALL ACADÉMIE .PRÉSENTATION &quot;Je m'appelle Batiste Wacquier, j'ai 15 ans et je fais du handball depuis ans.&quot; BATISTE WACQUIER ARRIÈRE GAUCHE DEBUTS DANS LE HAND &quot;J'ai commencé le handball Saint Saint-Quentin. 12 ans AMBITIONS AU SEIN DE L'ACADEMIE. &quot;Mes ambitions sont de progresser pour être titulaire mon poste meilleur personnel.&quot; &quot;Mon meilleur souvenir est mon stage avec le comité de l'Aisne. C'est là où pris plus de plaisir jouer au handball.' •PIRE SOUVENIR. &quot;Mon pire souvenir est d'avoir perdu de 25 buts contre Soissons en demi-finale de la coupe de l'Aisne.’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071810"/>
            <a:ext cx="3660438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" y="1714488"/>
            <a:ext cx="9144022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0"/>
            <a:ext cx="3409450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472255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Niveaux de jeu  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Diagramme 5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e 6"/>
          <p:cNvGraphicFramePr/>
          <p:nvPr/>
        </p:nvGraphicFramePr>
        <p:xfrm>
          <a:off x="1571604" y="364331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33796" name="Picture 4" descr="Peut être une image de 8 personnes, personnes debout, intérieur et texte qui dit ’saintetiennehandball_officiel 7min 川 The Black Eyed Peas Gotta Feeling Entente Loire -18 CF COUPE HANDBALL FRANCE lise Victoire contre Chambéry Score 26- 24 26’"/>
          <p:cNvPicPr>
            <a:picLocks noChangeAspect="1" noChangeArrowheads="1"/>
          </p:cNvPicPr>
          <p:nvPr/>
        </p:nvPicPr>
        <p:blipFill>
          <a:blip r:embed="rId3"/>
          <a:srcRect t="8472"/>
          <a:stretch>
            <a:fillRect/>
          </a:stretch>
        </p:blipFill>
        <p:spPr bwMode="auto">
          <a:xfrm>
            <a:off x="5143504" y="1455155"/>
            <a:ext cx="3652860" cy="540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286248" y="10001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joueurs inscrits à l’ACADEMIE</a:t>
            </a:r>
            <a:endParaRPr lang="fr-FR" sz="2000" b="1" i="1" dirty="0"/>
          </a:p>
        </p:txBody>
      </p:sp>
      <p:pic>
        <p:nvPicPr>
          <p:cNvPr id="7" name="Picture 2" descr="Peut être une image de une personne ou plus, personnes debout et intérieu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71744"/>
            <a:ext cx="4762500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428596" y="6143644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itchFamily="66" charset="0"/>
              </a:rPr>
              <a:t>Entente Loire -17 AURA</a:t>
            </a:r>
            <a:endParaRPr lang="fr-FR" b="1" dirty="0">
              <a:solidFill>
                <a:schemeClr val="bg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2143116"/>
            <a:ext cx="3966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joueurs inscrits à l’ACADEMIE</a:t>
            </a:r>
            <a:endParaRPr lang="fr-FR" sz="20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3428992" y="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Passerelles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30722" name="Picture 2" descr="Peut être une image de 8 personnes et plein a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30"/>
            <a:ext cx="685804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Peut être une image de une personne ou plus, personnes debout et intérieur"/>
          <p:cNvPicPr>
            <a:picLocks noChangeAspect="1" noChangeArrowheads="1"/>
          </p:cNvPicPr>
          <p:nvPr/>
        </p:nvPicPr>
        <p:blipFill>
          <a:blip r:embed="rId4"/>
          <a:srcRect t="28906" b="21094"/>
          <a:stretch>
            <a:fillRect/>
          </a:stretch>
        </p:blipFill>
        <p:spPr bwMode="auto">
          <a:xfrm>
            <a:off x="3571868" y="1142984"/>
            <a:ext cx="497795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00562" y="214290"/>
            <a:ext cx="283443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ESPOIRS</a:t>
            </a:r>
            <a:endParaRPr lang="fr-FR" sz="54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eut être une image de une personne ou plus, personnes debout et intérie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4985"/>
            <a:ext cx="7429520" cy="495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5" name="Flèche vers le haut 4"/>
          <p:cNvSpPr/>
          <p:nvPr/>
        </p:nvSpPr>
        <p:spPr>
          <a:xfrm>
            <a:off x="2357422" y="5286388"/>
            <a:ext cx="214314" cy="71438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haut 5"/>
          <p:cNvSpPr/>
          <p:nvPr/>
        </p:nvSpPr>
        <p:spPr>
          <a:xfrm>
            <a:off x="1285852" y="5286388"/>
            <a:ext cx="214314" cy="71438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haut 6"/>
          <p:cNvSpPr/>
          <p:nvPr/>
        </p:nvSpPr>
        <p:spPr>
          <a:xfrm>
            <a:off x="1857356" y="5286388"/>
            <a:ext cx="214314" cy="71438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haut 7"/>
          <p:cNvSpPr/>
          <p:nvPr/>
        </p:nvSpPr>
        <p:spPr>
          <a:xfrm>
            <a:off x="2928926" y="5286388"/>
            <a:ext cx="214314" cy="71438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haut 8"/>
          <p:cNvSpPr/>
          <p:nvPr/>
        </p:nvSpPr>
        <p:spPr>
          <a:xfrm>
            <a:off x="3786182" y="5286388"/>
            <a:ext cx="214314" cy="71438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143240" y="357166"/>
            <a:ext cx="4557659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NATIONALE 2</a:t>
            </a:r>
            <a:endParaRPr lang="fr-FR" sz="54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7356" y="2214554"/>
            <a:ext cx="5072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Déjà 5 joueurs issus de l’Académie, intégrés à la préparation du collectif élite</a:t>
            </a:r>
            <a:r>
              <a:rPr lang="fr-FR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5786" y="5934670"/>
            <a:ext cx="3760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Académie</a:t>
            </a:r>
            <a:endParaRPr lang="fr-FR" sz="54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43010" name="Picture 2" descr="Aucune description de photo disponibl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349929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Peut être une image de ‎une personne ou plus et ‎texte qui dit ’‎RENOUVELLEMENT SAISON 2021-2022 Lenny LINCONNU SAINT ÉTIENNE HANDBALL オ 42 صهیحا Loire 53‎’‎‎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357562"/>
            <a:ext cx="3143240" cy="2514592"/>
          </a:xfrm>
          <a:prstGeom prst="rect">
            <a:avLst/>
          </a:prstGeom>
          <a:noFill/>
        </p:spPr>
      </p:pic>
      <p:pic>
        <p:nvPicPr>
          <p:cNvPr id="43014" name="Picture 6" descr="Peut être une image de une personne ou pl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6" y="1000108"/>
            <a:ext cx="2571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Peut être une image de une personne ou plus, personnes qui pratiquent un sport et intérieur"/>
          <p:cNvPicPr>
            <a:picLocks noChangeAspect="1" noChangeArrowheads="1"/>
          </p:cNvPicPr>
          <p:nvPr/>
        </p:nvPicPr>
        <p:blipFill>
          <a:blip r:embed="rId6"/>
          <a:srcRect t="9274"/>
          <a:stretch>
            <a:fillRect/>
          </a:stretch>
        </p:blipFill>
        <p:spPr bwMode="auto">
          <a:xfrm>
            <a:off x="6357918" y="4062371"/>
            <a:ext cx="2786082" cy="279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Peut être une image de texte"/>
          <p:cNvPicPr>
            <a:picLocks noChangeAspect="1" noChangeArrowheads="1"/>
          </p:cNvPicPr>
          <p:nvPr/>
        </p:nvPicPr>
        <p:blipFill>
          <a:blip r:embed="rId7"/>
          <a:srcRect l="32813" t="60470" b="35256"/>
          <a:stretch>
            <a:fillRect/>
          </a:stretch>
        </p:blipFill>
        <p:spPr bwMode="auto">
          <a:xfrm>
            <a:off x="2714612" y="6357958"/>
            <a:ext cx="6143572" cy="285752"/>
          </a:xfrm>
          <a:prstGeom prst="rect">
            <a:avLst/>
          </a:prstGeom>
          <a:noFill/>
        </p:spPr>
      </p:pic>
      <p:pic>
        <p:nvPicPr>
          <p:cNvPr id="43020" name="Picture 12" descr="Peut être une image de pratique un sport et texte"/>
          <p:cNvPicPr>
            <a:picLocks noChangeAspect="1" noChangeArrowheads="1"/>
          </p:cNvPicPr>
          <p:nvPr/>
        </p:nvPicPr>
        <p:blipFill>
          <a:blip r:embed="rId8"/>
          <a:srcRect l="20680" t="27344" r="7628" b="27343"/>
          <a:stretch>
            <a:fillRect/>
          </a:stretch>
        </p:blipFill>
        <p:spPr bwMode="auto">
          <a:xfrm>
            <a:off x="3500430" y="714356"/>
            <a:ext cx="2214578" cy="247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643142" y="142852"/>
            <a:ext cx="6500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Joueurs issus de la formation -18CF</a:t>
            </a:r>
            <a:endParaRPr lang="fr-FR" sz="2800" b="1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eut être une image de une personne ou plus, personnes debout et intérieur"/>
          <p:cNvPicPr>
            <a:picLocks noChangeAspect="1" noChangeArrowheads="1"/>
          </p:cNvPicPr>
          <p:nvPr/>
        </p:nvPicPr>
        <p:blipFill>
          <a:blip r:embed="rId2"/>
          <a:srcRect b="32893"/>
          <a:stretch>
            <a:fillRect/>
          </a:stretch>
        </p:blipFill>
        <p:spPr bwMode="auto">
          <a:xfrm>
            <a:off x="0" y="2714596"/>
            <a:ext cx="4630739" cy="4143404"/>
          </a:xfrm>
          <a:prstGeom prst="rect">
            <a:avLst/>
          </a:prstGeom>
          <a:noFill/>
        </p:spPr>
      </p:pic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500430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Intervenant</a:t>
            </a:r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 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3372" y="121442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les </a:t>
            </a:r>
            <a:r>
              <a:rPr lang="fr-FR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entraineurs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collectifs du St Etienne Handball mentionnés au préalable, interviennent à l’Académie, </a:t>
            </a:r>
          </a:p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Afin d’assurer un suivi et accompagnement poussé et complet. </a:t>
            </a:r>
          </a:p>
          <a:p>
            <a:pPr algn="just"/>
            <a:endParaRPr lang="fr-F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FR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Préparateur physique </a:t>
            </a:r>
            <a:r>
              <a:rPr lang="fr-F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Nationale 2 intervient le lundi à l’académie pour permettre un développement personnalisé des qualités physiques du jeune joueur.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ut être une image de texte qui dit ’SAINT-ÉTIENNE HANDBALL オ 42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2407" cy="1928802"/>
          </a:xfrm>
          <a:prstGeom prst="rect">
            <a:avLst/>
          </a:prstGeom>
          <a:noFill/>
        </p:spPr>
      </p:pic>
      <p:pic>
        <p:nvPicPr>
          <p:cNvPr id="26626" name="Picture 2" descr="Peut être une image de une personne ou plus et texte qui dit ’Entrainements Gardiens Buts Kempo Loire 99 ktàtm Plastirol glutions ore 33 wA Mory DIAWARA- Thimoté LECLERCO LES LUNDIS DE 20H30 À 22H A PARTIR DU 13 SEPTEMBRE STADIUM PIERRE MAISONNIAL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357298"/>
            <a:ext cx="4902870" cy="388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0430" y="214290"/>
            <a:ext cx="43858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Intervenant</a:t>
            </a:r>
            <a:r>
              <a:rPr lang="fr-F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 </a:t>
            </a:r>
            <a:endParaRPr lang="fr-FR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6628" name="Picture 4" descr="Peut être une image de une personne ou plus et texte"/>
          <p:cNvPicPr>
            <a:picLocks noChangeAspect="1" noChangeArrowheads="1"/>
          </p:cNvPicPr>
          <p:nvPr/>
        </p:nvPicPr>
        <p:blipFill>
          <a:blip r:embed="rId4"/>
          <a:srcRect l="50987" t="10938" b="46093"/>
          <a:stretch>
            <a:fillRect/>
          </a:stretch>
        </p:blipFill>
        <p:spPr bwMode="auto">
          <a:xfrm>
            <a:off x="285720" y="4143380"/>
            <a:ext cx="2643206" cy="243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Peut être une image de une personne ou plus et texte"/>
          <p:cNvPicPr>
            <a:picLocks noChangeAspect="1" noChangeArrowheads="1"/>
          </p:cNvPicPr>
          <p:nvPr/>
        </p:nvPicPr>
        <p:blipFill>
          <a:blip r:embed="rId4"/>
          <a:srcRect b="88281"/>
          <a:stretch>
            <a:fillRect/>
          </a:stretch>
        </p:blipFill>
        <p:spPr bwMode="auto">
          <a:xfrm>
            <a:off x="3214678" y="5929330"/>
            <a:ext cx="5286380" cy="65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-142908" y="2143116"/>
            <a:ext cx="38576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lundi les 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gardiens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but de la Nationale 2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mettent à disposition de la formation des jeunes GB pour assurer la relève.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Personnalisé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B050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480</TotalTime>
  <Words>782</Words>
  <Application>Microsoft Office PowerPoint</Application>
  <PresentationFormat>Affichage à l'écran (4:3)</PresentationFormat>
  <Paragraphs>118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Verve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remyve</dc:creator>
  <cp:lastModifiedBy>remyve</cp:lastModifiedBy>
  <cp:revision>75</cp:revision>
  <dcterms:created xsi:type="dcterms:W3CDTF">2022-01-17T09:19:48Z</dcterms:created>
  <dcterms:modified xsi:type="dcterms:W3CDTF">2022-03-23T17:51:08Z</dcterms:modified>
</cp:coreProperties>
</file>